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61" r:id="rId5"/>
    <p:sldId id="258" r:id="rId6"/>
    <p:sldId id="259" r:id="rId7"/>
    <p:sldId id="265" r:id="rId8"/>
    <p:sldId id="266" r:id="rId9"/>
    <p:sldId id="264" r:id="rId10"/>
    <p:sldId id="268" r:id="rId11"/>
    <p:sldId id="263" r:id="rId12"/>
    <p:sldId id="267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6600" dirty="0"/>
              <a:t>News </a:t>
            </a:r>
            <a:r>
              <a:rPr lang="en-AU" sz="6600"/>
              <a:t>and media </a:t>
            </a:r>
            <a:r>
              <a:rPr lang="en-AU" sz="6600" dirty="0"/>
              <a:t>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By </a:t>
            </a:r>
            <a:r>
              <a:rPr lang="en-AU" sz="3200" dirty="0" err="1"/>
              <a:t>Wordwise</a:t>
            </a:r>
            <a:r>
              <a:rPr lang="en-AU" sz="3200" dirty="0"/>
              <a:t>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779331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C5FFD-6972-40D1-8E90-7748F63F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713" y="710469"/>
            <a:ext cx="9223376" cy="768030"/>
          </a:xfrm>
        </p:spPr>
        <p:txBody>
          <a:bodyPr>
            <a:noAutofit/>
          </a:bodyPr>
          <a:lstStyle/>
          <a:p>
            <a:r>
              <a:rPr lang="en-AU" sz="6000" b="1" dirty="0"/>
              <a:t>DOWN TO BUSINESS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DE8C0-DC2C-43B9-9C11-1D8EAE0C8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30042" y="1591977"/>
            <a:ext cx="7611229" cy="4308863"/>
          </a:xfrm>
        </p:spPr>
        <p:txBody>
          <a:bodyPr>
            <a:normAutofit/>
          </a:bodyPr>
          <a:lstStyle/>
          <a:p>
            <a:r>
              <a:rPr lang="en-AU" sz="2400" dirty="0"/>
              <a:t>Write down your key messages – </a:t>
            </a:r>
          </a:p>
          <a:p>
            <a:r>
              <a:rPr lang="en-AU" sz="2400" dirty="0"/>
              <a:t>Use the Famous Five – who, what, where, when, how</a:t>
            </a:r>
          </a:p>
          <a:p>
            <a:r>
              <a:rPr lang="en-AU" sz="2400" dirty="0"/>
              <a:t>The most interesting fact will be the introduction – NOT the date!</a:t>
            </a:r>
          </a:p>
          <a:p>
            <a:r>
              <a:rPr lang="en-AU" sz="2400" dirty="0"/>
              <a:t>Build your story around your key messages – it should flow as if you’re telling someone about it</a:t>
            </a:r>
          </a:p>
          <a:p>
            <a:r>
              <a:rPr lang="en-AU" sz="2400" dirty="0"/>
              <a:t>Keep it to one page</a:t>
            </a:r>
          </a:p>
          <a:p>
            <a:r>
              <a:rPr lang="en-AU" sz="2400" dirty="0"/>
              <a:t>Do you have a photo?</a:t>
            </a:r>
          </a:p>
          <a:p>
            <a:r>
              <a:rPr lang="en-AU" sz="2400" dirty="0"/>
              <a:t>Read over it, read over it, read over it and do it again</a:t>
            </a:r>
          </a:p>
        </p:txBody>
      </p:sp>
    </p:spTree>
    <p:extLst>
      <p:ext uri="{BB962C8B-B14F-4D97-AF65-F5344CB8AC3E}">
        <p14:creationId xmlns:p14="http://schemas.microsoft.com/office/powerpoint/2010/main" val="383824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914400"/>
            <a:ext cx="5426158" cy="2209799"/>
          </a:xfrm>
        </p:spPr>
        <p:txBody>
          <a:bodyPr>
            <a:normAutofit/>
          </a:bodyPr>
          <a:lstStyle/>
          <a:p>
            <a:r>
              <a:rPr lang="en-AU" sz="6600" b="1" dirty="0"/>
              <a:t>OPINION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94" r="2979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026535"/>
            <a:ext cx="5426158" cy="2787983"/>
          </a:xfrm>
        </p:spPr>
        <p:txBody>
          <a:bodyPr>
            <a:normAutofit/>
          </a:bodyPr>
          <a:lstStyle/>
          <a:p>
            <a:r>
              <a:rPr lang="en-AU" sz="6000" b="1" dirty="0"/>
              <a:t>VERSUS</a:t>
            </a:r>
          </a:p>
          <a:p>
            <a:r>
              <a:rPr lang="en-AU" sz="6000" b="1" dirty="0"/>
              <a:t>FACT</a:t>
            </a:r>
          </a:p>
        </p:txBody>
      </p:sp>
    </p:spTree>
    <p:extLst>
      <p:ext uri="{BB962C8B-B14F-4D97-AF65-F5344CB8AC3E}">
        <p14:creationId xmlns:p14="http://schemas.microsoft.com/office/powerpoint/2010/main" val="2199084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EC855-6C63-45DB-A3B7-239242B7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714" y="467068"/>
            <a:ext cx="5426158" cy="1032262"/>
          </a:xfrm>
        </p:spPr>
        <p:txBody>
          <a:bodyPr/>
          <a:lstStyle/>
          <a:p>
            <a:r>
              <a:rPr lang="en-AU" dirty="0"/>
              <a:t>BEWARE – IT ISN’T ALWAYS FAIR</a:t>
            </a:r>
          </a:p>
        </p:txBody>
      </p:sp>
      <p:pic>
        <p:nvPicPr>
          <p:cNvPr id="6" name="Picture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232AB4-2D7A-4C88-A214-53BE03B8C68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424" b="3424"/>
          <a:stretch>
            <a:fillRect/>
          </a:stretch>
        </p:blipFill>
        <p:spPr>
          <a:xfrm>
            <a:off x="7594682" y="467068"/>
            <a:ext cx="3280974" cy="5552184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AFB4E-872A-4F82-937E-F98D7DF40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2723" y="2006418"/>
            <a:ext cx="5786427" cy="3960206"/>
          </a:xfrm>
        </p:spPr>
        <p:txBody>
          <a:bodyPr>
            <a:normAutofit/>
          </a:bodyPr>
          <a:lstStyle/>
          <a:p>
            <a:pPr lvl="0"/>
            <a:r>
              <a:rPr lang="en-AU" dirty="0"/>
              <a:t>Never trust a journalist</a:t>
            </a:r>
          </a:p>
          <a:p>
            <a:pPr lvl="0"/>
            <a:r>
              <a:rPr lang="en-AU" dirty="0"/>
              <a:t>Never say anything “off the record”</a:t>
            </a:r>
          </a:p>
          <a:p>
            <a:pPr lvl="0"/>
            <a:r>
              <a:rPr lang="en-AU" dirty="0"/>
              <a:t>When you are a guest speaker, don’t say anything you don’t want made public</a:t>
            </a:r>
          </a:p>
          <a:p>
            <a:pPr lvl="0"/>
            <a:r>
              <a:rPr lang="en-AU" dirty="0"/>
              <a:t>If you feel a journalist hasn’t understood, offer to run through an issue again</a:t>
            </a:r>
          </a:p>
          <a:p>
            <a:pPr lvl="0"/>
            <a:r>
              <a:rPr lang="en-AU" dirty="0"/>
              <a:t>If you have been misquoted, call the journalist and politely point this out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8544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BB95-16D8-438C-AADE-DBD85297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22" y="151304"/>
            <a:ext cx="5426158" cy="1972975"/>
          </a:xfrm>
        </p:spPr>
        <p:txBody>
          <a:bodyPr>
            <a:noAutofit/>
          </a:bodyPr>
          <a:lstStyle/>
          <a:p>
            <a:r>
              <a:rPr lang="en-AU" sz="6000" b="1" dirty="0"/>
              <a:t>THE INTERVIEW</a:t>
            </a:r>
          </a:p>
        </p:txBody>
      </p:sp>
      <p:pic>
        <p:nvPicPr>
          <p:cNvPr id="6" name="Picture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9DFAC9A-2201-4260-B0B6-45ECCC8FBD1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160" r="6160"/>
          <a:stretch>
            <a:fillRect/>
          </a:stretch>
        </p:blipFill>
        <p:spPr>
          <a:xfrm>
            <a:off x="7594682" y="263137"/>
            <a:ext cx="3884656" cy="599951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97327-8125-4C0F-B533-ECB239916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2724" y="2124279"/>
            <a:ext cx="5426158" cy="3763404"/>
          </a:xfrm>
        </p:spPr>
        <p:txBody>
          <a:bodyPr>
            <a:normAutofit fontScale="92500"/>
          </a:bodyPr>
          <a:lstStyle/>
          <a:p>
            <a:r>
              <a:rPr lang="en-AU" sz="2400" dirty="0"/>
              <a:t>Know your subject</a:t>
            </a:r>
          </a:p>
          <a:p>
            <a:r>
              <a:rPr lang="en-AU" sz="2400" dirty="0"/>
              <a:t>Write down your key messages</a:t>
            </a:r>
          </a:p>
          <a:p>
            <a:r>
              <a:rPr lang="en-AU" sz="2400" dirty="0"/>
              <a:t>Take a few deep breaths</a:t>
            </a:r>
          </a:p>
          <a:p>
            <a:r>
              <a:rPr lang="en-AU" sz="2400" dirty="0"/>
              <a:t>Journalists don’t bite</a:t>
            </a:r>
          </a:p>
          <a:p>
            <a:r>
              <a:rPr lang="en-AU" sz="2400" dirty="0"/>
              <a:t>Answer and then shut up</a:t>
            </a:r>
          </a:p>
          <a:p>
            <a:r>
              <a:rPr lang="en-AU" sz="2400" dirty="0"/>
              <a:t>Remember if something is off topic – say so</a:t>
            </a:r>
          </a:p>
          <a:p>
            <a:r>
              <a:rPr lang="en-AU" sz="2400" dirty="0"/>
              <a:t>Pull back with: “Good question but …” or “I really want to emphasise …”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6663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8F94D66-27EC-4CB8-8226-D7F41C16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4C2AD4B-6946-4A71-B353-6ABCFA55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785" y="1380068"/>
            <a:ext cx="4978303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/>
              <a:t>ONE MORE THING…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9C1E2-4DDF-43A7-B99E-C39E8AECC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1575" y="3996267"/>
            <a:ext cx="4080514" cy="11391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100"/>
              <a:t>The media outlet needs you! Communities matter and community news is their job!</a:t>
            </a:r>
          </a:p>
        </p:txBody>
      </p:sp>
      <p:sp>
        <p:nvSpPr>
          <p:cNvPr id="19" name="Rounded Rectangle 4">
            <a:extLst>
              <a:ext uri="{FF2B5EF4-FFF2-40B4-BE49-F238E27FC236}">
                <a16:creationId xmlns:a16="http://schemas.microsoft.com/office/drawing/2014/main" id="{95DB57EE-F280-4C39-98FB-CD03D3A20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Placeholder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99D8A40-2232-4BD4-B08C-E7AD21345F6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34357" r="17970"/>
          <a:stretch/>
        </p:blipFill>
        <p:spPr>
          <a:xfrm>
            <a:off x="7873801" y="190774"/>
            <a:ext cx="3982084" cy="61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5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9982" y="2258279"/>
            <a:ext cx="6896961" cy="4599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Understanding how the media operates – electronic and print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Realistic expectations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What is news?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The personal 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Basic writing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The Famous Five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Preparing for the interview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No need to be nervous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</a:t>
            </a:r>
            <a:endParaRPr lang="en-A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Single Corner Rounded 2">
            <a:extLst>
              <a:ext uri="{FF2B5EF4-FFF2-40B4-BE49-F238E27FC236}">
                <a16:creationId xmlns:a16="http://schemas.microsoft.com/office/drawing/2014/main" id="{81D6B98A-536B-4B84-93EF-CFF5685C9A8E}"/>
              </a:ext>
            </a:extLst>
          </p:cNvPr>
          <p:cNvSpPr/>
          <p:nvPr/>
        </p:nvSpPr>
        <p:spPr>
          <a:xfrm>
            <a:off x="3479982" y="842038"/>
            <a:ext cx="7373808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4800" b="1" dirty="0"/>
              <a:t>TODAY’S AGENDA</a:t>
            </a:r>
          </a:p>
        </p:txBody>
      </p:sp>
    </p:spTree>
    <p:extLst>
      <p:ext uri="{BB962C8B-B14F-4D97-AF65-F5344CB8AC3E}">
        <p14:creationId xmlns:p14="http://schemas.microsoft.com/office/powerpoint/2010/main" val="310820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6BCFC4-EDF4-4846-9DDC-07583ACF3C15}"/>
              </a:ext>
            </a:extLst>
          </p:cNvPr>
          <p:cNvSpPr txBox="1"/>
          <p:nvPr/>
        </p:nvSpPr>
        <p:spPr>
          <a:xfrm>
            <a:off x="3324294" y="730204"/>
            <a:ext cx="8867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/>
              <a:t>FIRST THINGS FIRST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2CC262-1D2F-401F-802C-F16F2040A423}"/>
              </a:ext>
            </a:extLst>
          </p:cNvPr>
          <p:cNvSpPr txBox="1"/>
          <p:nvPr/>
        </p:nvSpPr>
        <p:spPr>
          <a:xfrm>
            <a:off x="3427354" y="2032731"/>
            <a:ext cx="56574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1</a:t>
            </a:r>
            <a:r>
              <a:rPr lang="en-AU" sz="2400" dirty="0"/>
              <a:t>. Call the media outlet and establish deadlines</a:t>
            </a:r>
          </a:p>
          <a:p>
            <a:r>
              <a:rPr lang="en-AU" sz="2400" dirty="0"/>
              <a:t>2. Better still, if it’s the local newspaper, drop in</a:t>
            </a:r>
          </a:p>
          <a:p>
            <a:r>
              <a:rPr lang="en-AU" sz="2400" dirty="0"/>
              <a:t>3. Ask who you should send the contribution to – editor,   news editor, reporter</a:t>
            </a:r>
          </a:p>
        </p:txBody>
      </p:sp>
      <p:pic>
        <p:nvPicPr>
          <p:cNvPr id="6" name="Picture 5" descr="A graffiti covered wall&#10;&#10;Description automatically generated">
            <a:extLst>
              <a:ext uri="{FF2B5EF4-FFF2-40B4-BE49-F238E27FC236}">
                <a16:creationId xmlns:a16="http://schemas.microsoft.com/office/drawing/2014/main" id="{2889CA11-78EC-4F92-9F40-C09DD9B55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134" y="1953241"/>
            <a:ext cx="2438400" cy="352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9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917620"/>
            <a:ext cx="4208150" cy="2054180"/>
          </a:xfrm>
        </p:spPr>
        <p:txBody>
          <a:bodyPr>
            <a:noAutofit/>
          </a:bodyPr>
          <a:lstStyle/>
          <a:p>
            <a:r>
              <a:rPr lang="en-AU" sz="4800" b="1" dirty="0"/>
              <a:t>Is it newsworthy</a:t>
            </a:r>
            <a:r>
              <a:rPr lang="en-AU" sz="4800" dirty="0"/>
              <a:t>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8536" y="2971800"/>
            <a:ext cx="4173926" cy="1828800"/>
          </a:xfrm>
        </p:spPr>
        <p:txBody>
          <a:bodyPr>
            <a:normAutofit/>
          </a:bodyPr>
          <a:lstStyle/>
          <a:p>
            <a:r>
              <a:rPr lang="en-AU" sz="4000" b="1" dirty="0"/>
              <a:t>How to tell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03" y="518374"/>
            <a:ext cx="4559121" cy="5946819"/>
          </a:xfrm>
        </p:spPr>
      </p:pic>
    </p:spTree>
    <p:extLst>
      <p:ext uri="{BB962C8B-B14F-4D97-AF65-F5344CB8AC3E}">
        <p14:creationId xmlns:p14="http://schemas.microsoft.com/office/powerpoint/2010/main" val="428127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1938" y="889951"/>
            <a:ext cx="6096000" cy="625030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4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News maths:</a:t>
            </a:r>
            <a:endParaRPr lang="en-A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bank teller + a holiday = not news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bank teller + a holiday + missing $10,000 = news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person + a car = not news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person + a car + 200kph = news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academic + research = not news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academic + research + </a:t>
            </a:r>
            <a:r>
              <a:rPr lang="en-AU" sz="2800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ebola</a:t>
            </a:r>
            <a:r>
              <a:rPr lang="en-AU" sz="2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vaccination found = news</a:t>
            </a:r>
            <a:endParaRPr lang="en-A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66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332" y="1322574"/>
            <a:ext cx="6096000" cy="39837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4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it new?</a:t>
            </a:r>
            <a:endParaRPr lang="en-AU" sz="4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4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it unusual?</a:t>
            </a:r>
            <a:endParaRPr lang="en-AU" sz="4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4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it interesting or significant?</a:t>
            </a:r>
            <a:endParaRPr lang="en-AU" sz="4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4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it about people?</a:t>
            </a:r>
            <a:endParaRPr lang="en-AU" sz="4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6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92428"/>
            <a:ext cx="4774819" cy="1880315"/>
          </a:xfrm>
        </p:spPr>
        <p:txBody>
          <a:bodyPr>
            <a:noAutofit/>
          </a:bodyPr>
          <a:lstStyle/>
          <a:p>
            <a:r>
              <a:rPr lang="en-AU" sz="6000" b="1" dirty="0"/>
              <a:t>BORING?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557" y="846786"/>
            <a:ext cx="5396248" cy="387654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73709" y="2894525"/>
            <a:ext cx="3963452" cy="2875209"/>
          </a:xfrm>
        </p:spPr>
        <p:txBody>
          <a:bodyPr>
            <a:noAutofit/>
          </a:bodyPr>
          <a:lstStyle/>
          <a:p>
            <a:r>
              <a:rPr lang="en-AU" sz="4400" b="1" dirty="0"/>
              <a:t>CAN STILL</a:t>
            </a:r>
          </a:p>
          <a:p>
            <a:r>
              <a:rPr lang="en-AU" sz="4400" b="1" dirty="0"/>
              <a:t>BE</a:t>
            </a:r>
          </a:p>
          <a:p>
            <a:r>
              <a:rPr lang="en-AU" sz="4400" b="1" dirty="0"/>
              <a:t>INTERESTING</a:t>
            </a:r>
          </a:p>
        </p:txBody>
      </p:sp>
    </p:spTree>
    <p:extLst>
      <p:ext uri="{BB962C8B-B14F-4D97-AF65-F5344CB8AC3E}">
        <p14:creationId xmlns:p14="http://schemas.microsoft.com/office/powerpoint/2010/main" val="85628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3549121" cy="1696792"/>
          </a:xfrm>
        </p:spPr>
        <p:txBody>
          <a:bodyPr>
            <a:normAutofit/>
          </a:bodyPr>
          <a:lstStyle/>
          <a:p>
            <a:r>
              <a:rPr lang="en-AU" sz="4800" b="1" dirty="0"/>
              <a:t>SPELLING</a:t>
            </a:r>
            <a:br>
              <a:rPr lang="en-AU" sz="4800" b="1" dirty="0"/>
            </a:br>
            <a:r>
              <a:rPr lang="en-AU" sz="4800" b="1" dirty="0"/>
              <a:t>AND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094" y="685800"/>
            <a:ext cx="5105400" cy="5105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1983347"/>
            <a:ext cx="3549121" cy="2382591"/>
          </a:xfrm>
        </p:spPr>
        <p:txBody>
          <a:bodyPr>
            <a:noAutofit/>
          </a:bodyPr>
          <a:lstStyle/>
          <a:p>
            <a:r>
              <a:rPr lang="en-AU" sz="4800" b="1" dirty="0"/>
              <a:t>GRAMMAR</a:t>
            </a:r>
          </a:p>
          <a:p>
            <a:r>
              <a:rPr lang="en-AU" sz="4800" b="1" dirty="0"/>
              <a:t>MATTERS</a:t>
            </a:r>
          </a:p>
        </p:txBody>
      </p:sp>
    </p:spTree>
    <p:extLst>
      <p:ext uri="{BB962C8B-B14F-4D97-AF65-F5344CB8AC3E}">
        <p14:creationId xmlns:p14="http://schemas.microsoft.com/office/powerpoint/2010/main" val="1515585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76518"/>
            <a:ext cx="6101344" cy="1390919"/>
          </a:xfrm>
        </p:spPr>
        <p:txBody>
          <a:bodyPr>
            <a:normAutofit/>
          </a:bodyPr>
          <a:lstStyle/>
          <a:p>
            <a:r>
              <a:rPr lang="en-AU" sz="6600" b="1" dirty="0"/>
              <a:t>KISS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389" y="2550017"/>
            <a:ext cx="3092684" cy="244604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1983346"/>
            <a:ext cx="6642257" cy="42113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3600" dirty="0"/>
              <a:t>Who What When How Why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3600" dirty="0"/>
              <a:t>Past tense for indirect quote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3600" dirty="0"/>
              <a:t>Present tense for direct </a:t>
            </a:r>
            <a:r>
              <a:rPr lang="en-AU" sz="4000" dirty="0"/>
              <a:t>quote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4000" dirty="0"/>
              <a:t>Intro no more than 20 words</a:t>
            </a:r>
          </a:p>
        </p:txBody>
      </p:sp>
    </p:spTree>
    <p:extLst>
      <p:ext uri="{BB962C8B-B14F-4D97-AF65-F5344CB8AC3E}">
        <p14:creationId xmlns:p14="http://schemas.microsoft.com/office/powerpoint/2010/main" val="3768243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420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Symbol</vt:lpstr>
      <vt:lpstr>Verdana</vt:lpstr>
      <vt:lpstr>Parallax</vt:lpstr>
      <vt:lpstr>News and media training</vt:lpstr>
      <vt:lpstr>PowerPoint Presentation</vt:lpstr>
      <vt:lpstr>PowerPoint Presentation</vt:lpstr>
      <vt:lpstr>Is it newsworthy?</vt:lpstr>
      <vt:lpstr>PowerPoint Presentation</vt:lpstr>
      <vt:lpstr>PowerPoint Presentation</vt:lpstr>
      <vt:lpstr>BORING?</vt:lpstr>
      <vt:lpstr>SPELLING AND</vt:lpstr>
      <vt:lpstr>KISS</vt:lpstr>
      <vt:lpstr>DOWN TO BUSINESS</vt:lpstr>
      <vt:lpstr>OPINION</vt:lpstr>
      <vt:lpstr>BEWARE – IT ISN’T ALWAYS FAIR</vt:lpstr>
      <vt:lpstr>THE INTERVIEW</vt:lpstr>
      <vt:lpstr>ONE MORE THING…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training</dc:title>
  <dc:creator>Lynne Smith</dc:creator>
  <cp:lastModifiedBy>Christine Brooks</cp:lastModifiedBy>
  <cp:revision>2</cp:revision>
  <dcterms:created xsi:type="dcterms:W3CDTF">2020-07-19T07:44:20Z</dcterms:created>
  <dcterms:modified xsi:type="dcterms:W3CDTF">2020-07-23T04:30:29Z</dcterms:modified>
</cp:coreProperties>
</file>