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9" r:id="rId2"/>
    <p:sldId id="303" r:id="rId3"/>
    <p:sldId id="260" r:id="rId4"/>
    <p:sldId id="301" r:id="rId5"/>
    <p:sldId id="283" r:id="rId6"/>
    <p:sldId id="284" r:id="rId7"/>
    <p:sldId id="309" r:id="rId8"/>
    <p:sldId id="294" r:id="rId9"/>
    <p:sldId id="304" r:id="rId10"/>
    <p:sldId id="312" r:id="rId11"/>
    <p:sldId id="295" r:id="rId12"/>
    <p:sldId id="297" r:id="rId13"/>
    <p:sldId id="336" r:id="rId14"/>
    <p:sldId id="334" r:id="rId15"/>
    <p:sldId id="313" r:id="rId16"/>
    <p:sldId id="319" r:id="rId17"/>
    <p:sldId id="314" r:id="rId18"/>
    <p:sldId id="320" r:id="rId19"/>
    <p:sldId id="321" r:id="rId20"/>
    <p:sldId id="323" r:id="rId21"/>
    <p:sldId id="324" r:id="rId22"/>
    <p:sldId id="325" r:id="rId23"/>
    <p:sldId id="322" r:id="rId24"/>
    <p:sldId id="327" r:id="rId25"/>
    <p:sldId id="328" r:id="rId26"/>
    <p:sldId id="315" r:id="rId27"/>
    <p:sldId id="316" r:id="rId28"/>
    <p:sldId id="329" r:id="rId29"/>
    <p:sldId id="331" r:id="rId30"/>
    <p:sldId id="332" r:id="rId31"/>
    <p:sldId id="335" r:id="rId32"/>
    <p:sldId id="333" r:id="rId33"/>
    <p:sldId id="299" r:id="rId34"/>
    <p:sldId id="311" r:id="rId3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0" autoAdjust="0"/>
    <p:restoredTop sz="93922" autoAdjust="0"/>
  </p:normalViewPr>
  <p:slideViewPr>
    <p:cSldViewPr snapToGrid="0">
      <p:cViewPr varScale="1">
        <p:scale>
          <a:sx n="68" d="100"/>
          <a:sy n="68" d="100"/>
        </p:scale>
        <p:origin x="8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F83A4-952C-4BD0-9038-C35FA27587FB}" type="datetimeFigureOut">
              <a:rPr lang="en-AU" smtClean="0"/>
              <a:t>14/08/2020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5DD5A-3A04-4143-AC4C-4147A4A91ED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0483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09995-DDBB-48D1-B8B4-2710431D95D9}" type="datetimeFigureOut">
              <a:rPr lang="en-AU" smtClean="0"/>
              <a:t>14/08/2020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23D88-D320-45BF-9AB5-E4E9CD9A229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42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Discuss the relevance of the big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23D88-D320-45BF-9AB5-E4E9CD9A2292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3607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Community focused</a:t>
            </a:r>
          </a:p>
          <a:p>
            <a:r>
              <a:rPr lang="en-AU" dirty="0"/>
              <a:t>Specific industry course – do your champions know about it e.g. Kick Start your career in the hospital sector</a:t>
            </a:r>
          </a:p>
          <a:p>
            <a:r>
              <a:rPr lang="en-AU" dirty="0"/>
              <a:t>Local learning what does that mean to your community</a:t>
            </a:r>
          </a:p>
          <a:p>
            <a:r>
              <a:rPr lang="en-AU" dirty="0"/>
              <a:t>What stories do you have consistent with your message</a:t>
            </a:r>
          </a:p>
          <a:p>
            <a:r>
              <a:rPr lang="en-AU" dirty="0"/>
              <a:t>Are pathways messages valuable for a specific course, term or year</a:t>
            </a:r>
          </a:p>
          <a:p>
            <a:r>
              <a:rPr lang="en-AU" dirty="0"/>
              <a:t>Do your champions just need to know about 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23D88-D320-45BF-9AB5-E4E9CD9A2292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22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Discuss Course Guides </a:t>
            </a:r>
          </a:p>
          <a:p>
            <a:r>
              <a:rPr lang="en-AU" dirty="0"/>
              <a:t>Discuss other Learn Locals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23D88-D320-45BF-9AB5-E4E9CD9A2292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6854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23D88-D320-45BF-9AB5-E4E9CD9A2292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9633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Show and refer to the ACFE Strategy document</a:t>
            </a:r>
          </a:p>
          <a:p>
            <a:r>
              <a:rPr lang="en-AU" dirty="0"/>
              <a:t>Link to all LL provider work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23D88-D320-45BF-9AB5-E4E9CD9A2292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8028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Show and reference ACFE Strategic principles</a:t>
            </a:r>
          </a:p>
          <a:p>
            <a:endParaRPr lang="en-AU" dirty="0"/>
          </a:p>
          <a:p>
            <a:r>
              <a:rPr lang="en-AU" dirty="0"/>
              <a:t>Focus on key words on slide</a:t>
            </a:r>
          </a:p>
          <a:p>
            <a:r>
              <a:rPr lang="en-AU" dirty="0"/>
              <a:t>Focus on collaboration – each 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23D88-D320-45BF-9AB5-E4E9CD9A2292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2361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Continue reference to ACFE Strat doc. Highlighting the three relevant strategic directions and connection to local LLs</a:t>
            </a:r>
          </a:p>
          <a:p>
            <a:r>
              <a:rPr lang="en-AU" dirty="0"/>
              <a:t>Why are these relevant to you?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23D88-D320-45BF-9AB5-E4E9CD9A2292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9003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Assuming each LL provider has a Strat Plan – current</a:t>
            </a:r>
          </a:p>
          <a:p>
            <a:r>
              <a:rPr lang="en-AU" dirty="0"/>
              <a:t>Acts as their future directions doc</a:t>
            </a:r>
          </a:p>
          <a:p>
            <a:r>
              <a:rPr lang="en-AU" dirty="0"/>
              <a:t>Assuming in that doc you have at least one statement that talks about – provider of choice, partners, marketing,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23D88-D320-45BF-9AB5-E4E9CD9A2292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2202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Role of the </a:t>
            </a:r>
            <a:r>
              <a:rPr lang="en-AU" dirty="0" err="1"/>
              <a:t>CoM</a:t>
            </a:r>
            <a:r>
              <a:rPr lang="en-AU" dirty="0"/>
              <a:t> in the big picture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23D88-D320-45BF-9AB5-E4E9CD9A2292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5928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Your role is a champion………………….</a:t>
            </a:r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Finding them – where do you get them from</a:t>
            </a:r>
          </a:p>
          <a:p>
            <a:r>
              <a:rPr lang="en-AU" dirty="0"/>
              <a:t>Supporting and resourcing them</a:t>
            </a:r>
          </a:p>
          <a:p>
            <a:r>
              <a:rPr lang="en-AU" dirty="0"/>
              <a:t>Do they have the skills</a:t>
            </a:r>
          </a:p>
          <a:p>
            <a:r>
              <a:rPr lang="en-AU" dirty="0"/>
              <a:t>???????</a:t>
            </a:r>
          </a:p>
          <a:p>
            <a:endParaRPr lang="en-AU" dirty="0"/>
          </a:p>
          <a:p>
            <a:r>
              <a:rPr lang="en-AU" dirty="0"/>
              <a:t>So lets take the approach of the 3 rights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23D88-D320-45BF-9AB5-E4E9CD9A2292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9836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 champion needs </a:t>
            </a:r>
          </a:p>
          <a:p>
            <a:r>
              <a:rPr lang="en-AU" dirty="0"/>
              <a:t>The right people</a:t>
            </a:r>
          </a:p>
          <a:p>
            <a:r>
              <a:rPr lang="en-AU" dirty="0"/>
              <a:t>Right message</a:t>
            </a:r>
          </a:p>
          <a:p>
            <a:r>
              <a:rPr lang="en-AU" dirty="0"/>
              <a:t>Right channel</a:t>
            </a:r>
          </a:p>
          <a:p>
            <a:r>
              <a:rPr lang="en-AU" dirty="0"/>
              <a:t>Use process map</a:t>
            </a:r>
          </a:p>
          <a:p>
            <a:endParaRPr lang="en-AU" dirty="0"/>
          </a:p>
          <a:p>
            <a:r>
              <a:rPr lang="en-AU" dirty="0"/>
              <a:t>Finding them – where do you get them from</a:t>
            </a:r>
          </a:p>
          <a:p>
            <a:r>
              <a:rPr lang="en-AU" dirty="0"/>
              <a:t>Supporting and resourcing them</a:t>
            </a:r>
          </a:p>
          <a:p>
            <a:r>
              <a:rPr lang="en-AU" dirty="0"/>
              <a:t>Do they have the skills</a:t>
            </a:r>
          </a:p>
          <a:p>
            <a:r>
              <a:rPr lang="en-AU" dirty="0"/>
              <a:t>???????</a:t>
            </a:r>
          </a:p>
          <a:p>
            <a:endParaRPr lang="en-AU" dirty="0"/>
          </a:p>
          <a:p>
            <a:r>
              <a:rPr lang="en-AU" dirty="0"/>
              <a:t>So lets take the approach of the 3 rights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23D88-D320-45BF-9AB5-E4E9CD9A2292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6571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 Learn Local said to me…………………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723D88-D320-45BF-9AB5-E4E9CD9A2292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3543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B11CA-9395-4171-B0B8-DC26F9765E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DA0313-1BD4-47A6-9032-64E9B33706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49E3B-24AF-4316-BFE3-B6BA62496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99559-F623-490C-9509-3903BC16D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E72-9207-4E14-8D1A-809EE5D3B5A2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2AEC7D-ACC1-4DFD-9B20-D89A7EB67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6574" y="316592"/>
            <a:ext cx="963251" cy="14326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6B8139-23EE-49C2-ACB7-4190E646B7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362" y="6292850"/>
            <a:ext cx="4867275" cy="428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27940E-0B38-4501-BABA-54214DAB5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01845" y="136525"/>
            <a:ext cx="2091109" cy="20911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506DE0-7508-4C7F-8855-D65F6EA2B3C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80647" y="5936483"/>
            <a:ext cx="2138204" cy="712734"/>
          </a:xfrm>
          <a:prstGeom prst="rect">
            <a:avLst/>
          </a:prstGeom>
        </p:spPr>
      </p:pic>
      <p:pic>
        <p:nvPicPr>
          <p:cNvPr id="13" name="Picture 12" descr="A picture containing kite, flower&#10;&#10;Description automatically generated">
            <a:extLst>
              <a:ext uri="{FF2B5EF4-FFF2-40B4-BE49-F238E27FC236}">
                <a16:creationId xmlns:a16="http://schemas.microsoft.com/office/drawing/2014/main" id="{D7D27502-42AB-495C-9935-30F6ACD75A6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36445">
            <a:off x="10324235" y="5667464"/>
            <a:ext cx="1246326" cy="70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817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3E9D9-6DEB-4A6B-8342-551043C5D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3A566C-3B64-416E-A3D1-2772EA68ED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2BD8F-ABC4-4E34-B779-355ED039D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BAB4-7AA5-40F3-96AB-9F87C41707B2}" type="datetimeFigureOut">
              <a:rPr lang="en-AU" smtClean="0"/>
              <a:t>14/08/2020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7A66DF-AD44-4B76-AD54-50D13CFDB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C53F95-6A86-4D02-9BD0-5FB613327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E72-9207-4E14-8D1A-809EE5D3B5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0244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F39868-6BAB-4832-9E0D-B0FA76BB4C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8562B8-F749-4F7E-8969-A5C4E45AF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1B785-CFCC-446E-BC75-219231CEC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BAB4-7AA5-40F3-96AB-9F87C41707B2}" type="datetimeFigureOut">
              <a:rPr lang="en-AU" smtClean="0"/>
              <a:t>14/08/2020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A6CF8-35E9-4C5E-A866-A14A1577D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A0119-15BA-46DE-9888-95FE8B01F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E72-9207-4E14-8D1A-809EE5D3B5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389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CC583-DB2D-4DDA-9CD6-47875A0EF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38578-5871-4586-B79D-7A59DEF8B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B3238-2C7E-48CE-B317-814EB6056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BAB4-7AA5-40F3-96AB-9F87C41707B2}" type="datetimeFigureOut">
              <a:rPr lang="en-AU" smtClean="0"/>
              <a:t>14/08/2020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515B6-07C5-407A-A067-418402BD0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C942-0A45-462A-B3C7-F603F3E73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E72-9207-4E14-8D1A-809EE5D3B5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316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5B4AC-BE88-4A8B-AF58-1474C5B65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6BC50-21FC-4637-ABC6-BCE9F8956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38026-C4D6-4173-86C6-489462380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BAB4-7AA5-40F3-96AB-9F87C41707B2}" type="datetimeFigureOut">
              <a:rPr lang="en-AU" smtClean="0"/>
              <a:t>14/08/2020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54B9C-627F-4448-A145-FCD41BE82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18F36-95C5-4BEC-84A3-0B893635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E72-9207-4E14-8D1A-809EE5D3B5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3410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DDCCE-3B74-4DCA-8C84-AE839E956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0C3AB-BB0B-43A1-94E6-1ED170E8D3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E7FB2A-710C-42A0-B622-4A63FF0DF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716AAE-459B-4D50-9D9C-92B6E5C80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BAB4-7AA5-40F3-96AB-9F87C41707B2}" type="datetimeFigureOut">
              <a:rPr lang="en-AU" smtClean="0"/>
              <a:t>14/08/2020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30527-6B48-4AF1-85CC-558E6B2EE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A97B2-F07D-4691-95E8-972C38049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E72-9207-4E14-8D1A-809EE5D3B5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5317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B8661-A952-4E9A-8BF4-759B5E7C2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845CE1-4B3F-4000-B2C2-90E48D866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2EB4A4-6047-425F-89FB-458C0423F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6D107E-EEDF-4BB6-AB3E-29424F74BF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B9A89A-2CB6-486B-976B-906AD17407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26ADEC-43B0-4525-9789-5A944383C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BAB4-7AA5-40F3-96AB-9F87C41707B2}" type="datetimeFigureOut">
              <a:rPr lang="en-AU" smtClean="0"/>
              <a:t>14/08/2020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7D9E25-2E9D-4706-BD7A-F9A3240D8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254D81-38EA-4236-8ACC-9083967BB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E72-9207-4E14-8D1A-809EE5D3B5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8821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F43DA-5B22-4ABC-808C-4848074CB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C203F5-2E26-4C21-8DFB-0A883C81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BAB4-7AA5-40F3-96AB-9F87C41707B2}" type="datetimeFigureOut">
              <a:rPr lang="en-AU" smtClean="0"/>
              <a:t>14/08/2020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37E4A0-AE48-4694-83A3-EB9ECFDF0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9894D7-8EF2-47A4-935C-73DEDB6F1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E72-9207-4E14-8D1A-809EE5D3B5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413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F7C919-6CC5-4E65-BDD7-538F1B957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BAB4-7AA5-40F3-96AB-9F87C41707B2}" type="datetimeFigureOut">
              <a:rPr lang="en-AU" smtClean="0"/>
              <a:t>14/08/2020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286CEA-3B4E-4924-A666-A1DA2715D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9D93E8-B696-4668-9C41-95EB0DE0D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E72-9207-4E14-8D1A-809EE5D3B5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5607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F8C45-156E-4D9D-BF99-64CC8683A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F150C-C917-4C7B-B040-E1BBE730D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28281F-4D03-410D-892A-7DE94E2FE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3F444F-DFBE-464A-8543-6B7664492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BAB4-7AA5-40F3-96AB-9F87C41707B2}" type="datetimeFigureOut">
              <a:rPr lang="en-AU" smtClean="0"/>
              <a:t>14/08/2020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ACB2B2-A809-423B-8B2A-C0C5B43D3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AD2F41-BCAF-4384-B757-EEC21455E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E72-9207-4E14-8D1A-809EE5D3B5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7209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0FF49-EF34-421A-A687-39652B04E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FE54EA-A689-4229-B9CB-DAC4E6E615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A16A73-1387-4646-8892-546CCDB32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544F9F-98C7-4DB4-BA96-E95C054D1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BBAB4-7AA5-40F3-96AB-9F87C41707B2}" type="datetimeFigureOut">
              <a:rPr lang="en-AU" smtClean="0"/>
              <a:t>14/08/2020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B74EEF-3820-4862-B721-B0E5701F2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4EA23D-B69F-4EF4-9E00-9167D0724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2FE72-9207-4E14-8D1A-809EE5D3B5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4323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4AF827-7AE6-404F-98C4-39310A144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AE216A-CF16-4B4B-AD2A-A111C7729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44176-BF16-4B4F-B3E3-8EFD2677C2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BBAB4-7AA5-40F3-96AB-9F87C41707B2}" type="datetimeFigureOut">
              <a:rPr lang="en-AU" smtClean="0"/>
              <a:t>14/08/2020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82B5C-BE6C-4710-B50D-DA781A9C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7970F-FE07-4DC8-AC7A-549A4C851E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2FE72-9207-4E14-8D1A-809EE5D3B5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798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ippslandlearnlocal.community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learnlocal.org.au/stories-from-learners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41333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AU" sz="2400" dirty="0">
                <a:solidFill>
                  <a:srgbClr val="0070C0"/>
                </a:solidFill>
              </a:rPr>
            </a:br>
            <a:endParaRPr lang="en-AU" sz="2400" dirty="0">
              <a:solidFill>
                <a:srgbClr val="0070C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DA40E2-2FBB-425C-93E2-CEF5A80F03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>
                <a:solidFill>
                  <a:srgbClr val="00B0F0"/>
                </a:solidFill>
                <a:latin typeface="Arial Rounded MT Bold" panose="020F0704030504030204" pitchFamily="34" charset="0"/>
              </a:rPr>
              <a:t>Love YOUR Learn Local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7022409-7AD3-4705-8870-AEAFA68C1D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sz="4400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Committee of Governance presentation </a:t>
            </a:r>
            <a:r>
              <a:rPr lang="en-AU" sz="1600" dirty="0">
                <a:solidFill>
                  <a:schemeClr val="accent1">
                    <a:lumMod val="75000"/>
                  </a:schemeClr>
                </a:solidFill>
              </a:rPr>
              <a:t>– for adaption to suit local needs</a:t>
            </a:r>
          </a:p>
        </p:txBody>
      </p:sp>
    </p:spTree>
    <p:extLst>
      <p:ext uri="{BB962C8B-B14F-4D97-AF65-F5344CB8AC3E}">
        <p14:creationId xmlns:p14="http://schemas.microsoft.com/office/powerpoint/2010/main" val="2864995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1863" y="901336"/>
            <a:ext cx="90917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sz="2400" b="1" dirty="0">
              <a:solidFill>
                <a:srgbClr val="0070C0"/>
              </a:solidFill>
            </a:endParaRPr>
          </a:p>
          <a:p>
            <a:pPr algn="ctr"/>
            <a:r>
              <a:rPr lang="en-AU" sz="4800" b="1" dirty="0">
                <a:solidFill>
                  <a:srgbClr val="0070C0"/>
                </a:solidFill>
              </a:rPr>
              <a:t>A CHAMPION</a:t>
            </a:r>
          </a:p>
          <a:p>
            <a:pPr algn="ctr"/>
            <a:r>
              <a:rPr lang="en-AU" sz="3200" b="1" dirty="0">
                <a:solidFill>
                  <a:srgbClr val="0070C0"/>
                </a:solidFill>
              </a:rPr>
              <a:t>You just need………..</a:t>
            </a:r>
          </a:p>
          <a:p>
            <a:endParaRPr lang="en-AU" sz="2400" b="1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b="1" dirty="0">
                <a:solidFill>
                  <a:schemeClr val="accent5"/>
                </a:solidFill>
              </a:rPr>
              <a:t>Right people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b="1" dirty="0">
                <a:solidFill>
                  <a:schemeClr val="accent5"/>
                </a:solidFill>
              </a:rPr>
              <a:t>Right message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b="1" dirty="0">
                <a:solidFill>
                  <a:schemeClr val="accent5"/>
                </a:solidFill>
              </a:rPr>
              <a:t>Right channel</a:t>
            </a:r>
          </a:p>
        </p:txBody>
      </p:sp>
    </p:spTree>
    <p:extLst>
      <p:ext uri="{BB962C8B-B14F-4D97-AF65-F5344CB8AC3E}">
        <p14:creationId xmlns:p14="http://schemas.microsoft.com/office/powerpoint/2010/main" val="1895164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6629" y="744583"/>
            <a:ext cx="777668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sz="2400" b="1" dirty="0">
              <a:solidFill>
                <a:srgbClr val="0070C0"/>
              </a:solidFill>
            </a:endParaRPr>
          </a:p>
          <a:p>
            <a:r>
              <a:rPr lang="en-AU" sz="3600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Right people</a:t>
            </a:r>
          </a:p>
          <a:p>
            <a:endParaRPr lang="en-AU" sz="2400" b="1" dirty="0">
              <a:solidFill>
                <a:srgbClr val="0070C0"/>
              </a:solidFill>
            </a:endParaRPr>
          </a:p>
          <a:p>
            <a:endParaRPr lang="en-AU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AU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AU" sz="3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“</a:t>
            </a:r>
            <a:r>
              <a:rPr lang="en-AU" sz="2800" dirty="0">
                <a:solidFill>
                  <a:schemeClr val="accent5"/>
                </a:solidFill>
              </a:rPr>
              <a:t>Every member of our </a:t>
            </a:r>
            <a:r>
              <a:rPr lang="en-AU" sz="2800" dirty="0" err="1">
                <a:solidFill>
                  <a:schemeClr val="accent5"/>
                </a:solidFill>
              </a:rPr>
              <a:t>CoM</a:t>
            </a:r>
            <a:r>
              <a:rPr lang="en-AU" sz="2800" dirty="0">
                <a:solidFill>
                  <a:schemeClr val="accent5"/>
                </a:solidFill>
              </a:rPr>
              <a:t> is a champion”</a:t>
            </a:r>
          </a:p>
          <a:p>
            <a:endParaRPr lang="en-AU" sz="2800" dirty="0">
              <a:solidFill>
                <a:schemeClr val="accent5"/>
              </a:solidFill>
            </a:endParaRPr>
          </a:p>
          <a:p>
            <a:pPr marL="457200" indent="-457200">
              <a:buFontTx/>
              <a:buChar char="-"/>
            </a:pPr>
            <a:r>
              <a:rPr lang="en-AU" sz="2800" dirty="0">
                <a:solidFill>
                  <a:schemeClr val="accent5"/>
                </a:solidFill>
              </a:rPr>
              <a:t>Is that you?</a:t>
            </a:r>
          </a:p>
          <a:p>
            <a:endParaRPr lang="en-AU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en-A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359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04011" y="809898"/>
            <a:ext cx="643998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 </a:t>
            </a:r>
            <a:r>
              <a:rPr lang="en-US" sz="36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Right message</a:t>
            </a:r>
          </a:p>
          <a:p>
            <a:endParaRPr lang="en-US" sz="36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r>
              <a:rPr lang="en-US" sz="2400" dirty="0">
                <a:solidFill>
                  <a:schemeClr val="accent5"/>
                </a:solidFill>
              </a:rPr>
              <a:t>What is YOUR Learn Local unique message?</a:t>
            </a:r>
          </a:p>
          <a:p>
            <a:endParaRPr lang="en-US" sz="2400" dirty="0">
              <a:solidFill>
                <a:schemeClr val="accent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/>
                </a:solidFill>
              </a:rPr>
              <a:t>Community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/>
                </a:solidFill>
              </a:rPr>
              <a:t>Industry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/>
                </a:solidFill>
              </a:rPr>
              <a:t>Local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/>
                </a:solidFill>
              </a:rPr>
              <a:t>Pathways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/>
                </a:solidFill>
              </a:rPr>
              <a:t>Stories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/>
                </a:solidFill>
              </a:rPr>
              <a:t>?????</a:t>
            </a:r>
            <a:endParaRPr lang="en-AU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988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text&#10;&#10;Description automatically generated">
            <a:extLst>
              <a:ext uri="{FF2B5EF4-FFF2-40B4-BE49-F238E27FC236}">
                <a16:creationId xmlns:a16="http://schemas.microsoft.com/office/drawing/2014/main" id="{0A5ACCA6-A9F8-4516-A172-342FBFB790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16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35959-D7CE-43FF-907D-2C8022AB87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Some information………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0E7E5B-AFF8-4E68-BDDE-33F8F840AE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8382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5D3A3-E522-4070-83B3-256308C6B2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>
            <a:noAutofit/>
          </a:bodyPr>
          <a:lstStyle/>
          <a:p>
            <a:r>
              <a:rPr lang="en-AU" sz="48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Adult education……</a:t>
            </a:r>
            <a:br>
              <a:rPr lang="en-AU" sz="2400" dirty="0"/>
            </a:br>
            <a:endParaRPr lang="en-AU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6070EA-E181-428A-8DE2-6F53432B8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07323"/>
            <a:ext cx="9144000" cy="2350477"/>
          </a:xfrm>
        </p:spPr>
        <p:txBody>
          <a:bodyPr>
            <a:noAutofit/>
          </a:bodyPr>
          <a:lstStyle/>
          <a:p>
            <a:r>
              <a:rPr lang="en-AU" dirty="0">
                <a:solidFill>
                  <a:srgbClr val="00B0F0"/>
                </a:solidFill>
              </a:rPr>
              <a:t>Provides adults with learning opportunities beyond traditional schooling.  </a:t>
            </a:r>
            <a:br>
              <a:rPr lang="en-AU" dirty="0">
                <a:solidFill>
                  <a:srgbClr val="00B0F0"/>
                </a:solidFill>
              </a:rPr>
            </a:br>
            <a:r>
              <a:rPr lang="en-AU" dirty="0">
                <a:solidFill>
                  <a:srgbClr val="00B0F0"/>
                </a:solidFill>
              </a:rPr>
              <a:t> </a:t>
            </a:r>
            <a:br>
              <a:rPr lang="en-AU" dirty="0">
                <a:solidFill>
                  <a:srgbClr val="00B0F0"/>
                </a:solidFill>
              </a:rPr>
            </a:br>
            <a:r>
              <a:rPr lang="en-AU" dirty="0">
                <a:solidFill>
                  <a:srgbClr val="00B0F0"/>
                </a:solidFill>
              </a:rPr>
              <a:t>Provides new forms </a:t>
            </a:r>
            <a:r>
              <a:rPr lang="en-AU" b="1" dirty="0">
                <a:solidFill>
                  <a:srgbClr val="00B0F0"/>
                </a:solidFill>
              </a:rPr>
              <a:t>of knowledge, skills, attitudes, and values</a:t>
            </a:r>
            <a:r>
              <a:rPr lang="en-AU" dirty="0">
                <a:solidFill>
                  <a:srgbClr val="00B0F0"/>
                </a:solidFill>
              </a:rPr>
              <a:t> that help adults to enrich their lives, provide personal fulfillment and remain relevant through continued development of their skills</a:t>
            </a:r>
          </a:p>
        </p:txBody>
      </p:sp>
    </p:spTree>
    <p:extLst>
      <p:ext uri="{BB962C8B-B14F-4D97-AF65-F5344CB8AC3E}">
        <p14:creationId xmlns:p14="http://schemas.microsoft.com/office/powerpoint/2010/main" val="2458478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9AD45-4A04-4483-8885-61658B02F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>
            <a:normAutofit/>
          </a:bodyPr>
          <a:lstStyle/>
          <a:p>
            <a:r>
              <a:rPr lang="en-AU" sz="4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Pre-accredited training………….</a:t>
            </a:r>
            <a:br>
              <a:rPr lang="en-AU" sz="2400" dirty="0"/>
            </a:br>
            <a:endParaRPr lang="en-AU" sz="2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B3ED81-8D3A-4246-A73D-AE4F936D47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78125"/>
            <a:ext cx="9144000" cy="2479675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rgbClr val="00B0F0"/>
                </a:solidFill>
              </a:rPr>
              <a:t>Supports members of the community </a:t>
            </a:r>
            <a:r>
              <a:rPr lang="en-AU" b="1" dirty="0">
                <a:solidFill>
                  <a:srgbClr val="00B0F0"/>
                </a:solidFill>
              </a:rPr>
              <a:t>who through life circumstances have disconnected </a:t>
            </a:r>
            <a:r>
              <a:rPr lang="en-AU" dirty="0">
                <a:solidFill>
                  <a:srgbClr val="00B0F0"/>
                </a:solidFill>
              </a:rPr>
              <a:t>with traditional education and are </a:t>
            </a:r>
            <a:r>
              <a:rPr lang="en-AU" b="1" dirty="0">
                <a:solidFill>
                  <a:srgbClr val="00B0F0"/>
                </a:solidFill>
              </a:rPr>
              <a:t>seeking to enrich and move forward with their lives </a:t>
            </a:r>
            <a:r>
              <a:rPr lang="en-AU" dirty="0">
                <a:solidFill>
                  <a:srgbClr val="00B0F0"/>
                </a:solidFill>
              </a:rPr>
              <a:t>having recognised the value of education and the important role it plays in </a:t>
            </a:r>
            <a:r>
              <a:rPr lang="en-AU" b="1" dirty="0">
                <a:solidFill>
                  <a:srgbClr val="00B0F0"/>
                </a:solidFill>
              </a:rPr>
              <a:t>enriching their lives, future prospects and participation in their community</a:t>
            </a:r>
          </a:p>
        </p:txBody>
      </p:sp>
    </p:spTree>
    <p:extLst>
      <p:ext uri="{BB962C8B-B14F-4D97-AF65-F5344CB8AC3E}">
        <p14:creationId xmlns:p14="http://schemas.microsoft.com/office/powerpoint/2010/main" val="160552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B2DCC-3B6F-487A-82A9-D45A0E8AA9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1916259"/>
          </a:xfrm>
        </p:spPr>
        <p:txBody>
          <a:bodyPr>
            <a:noAutofit/>
          </a:bodyPr>
          <a:lstStyle/>
          <a:p>
            <a:r>
              <a:rPr lang="en-AU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What is unique about Learn Local?</a:t>
            </a:r>
            <a:br>
              <a:rPr lang="en-AU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endParaRPr lang="en-AU" sz="44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CBECE0-3347-460F-8B78-CEB2AF41AF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38622"/>
            <a:ext cx="9144000" cy="2219178"/>
          </a:xfrm>
        </p:spPr>
        <p:txBody>
          <a:bodyPr>
            <a:noAutofit/>
          </a:bodyPr>
          <a:lstStyle/>
          <a:p>
            <a:r>
              <a:rPr lang="en-AU" b="1" dirty="0">
                <a:solidFill>
                  <a:srgbClr val="00B0F0"/>
                </a:solidFill>
              </a:rPr>
              <a:t>Recognised</a:t>
            </a:r>
            <a:r>
              <a:rPr lang="en-AU" dirty="0">
                <a:solidFill>
                  <a:srgbClr val="00B0F0"/>
                </a:solidFill>
              </a:rPr>
              <a:t> as having a connection and understanding of </a:t>
            </a:r>
            <a:r>
              <a:rPr lang="en-AU" b="1" dirty="0">
                <a:solidFill>
                  <a:srgbClr val="00B0F0"/>
                </a:solidFill>
              </a:rPr>
              <a:t>local communities</a:t>
            </a:r>
            <a:r>
              <a:rPr lang="en-AU" dirty="0">
                <a:solidFill>
                  <a:srgbClr val="00B0F0"/>
                </a:solidFill>
              </a:rPr>
              <a:t> </a:t>
            </a:r>
          </a:p>
          <a:p>
            <a:r>
              <a:rPr lang="en-AU" dirty="0">
                <a:solidFill>
                  <a:srgbClr val="00B0F0"/>
                </a:solidFill>
              </a:rPr>
              <a:t>Well equipped to </a:t>
            </a:r>
            <a:r>
              <a:rPr lang="en-AU" b="1" dirty="0">
                <a:solidFill>
                  <a:srgbClr val="00B0F0"/>
                </a:solidFill>
              </a:rPr>
              <a:t>deliver flexible programs</a:t>
            </a:r>
            <a:r>
              <a:rPr lang="en-AU" dirty="0">
                <a:solidFill>
                  <a:srgbClr val="00B0F0"/>
                </a:solidFill>
              </a:rPr>
              <a:t> that genuinely </a:t>
            </a:r>
            <a:r>
              <a:rPr lang="en-AU" b="1" dirty="0">
                <a:solidFill>
                  <a:srgbClr val="00B0F0"/>
                </a:solidFill>
              </a:rPr>
              <a:t>meet learners needs at a local level</a:t>
            </a:r>
            <a:r>
              <a:rPr lang="en-AU" dirty="0">
                <a:solidFill>
                  <a:srgbClr val="00B0F0"/>
                </a:solidFill>
              </a:rPr>
              <a:t> </a:t>
            </a:r>
          </a:p>
          <a:p>
            <a:r>
              <a:rPr lang="en-AU" b="1" dirty="0">
                <a:solidFill>
                  <a:srgbClr val="00B0F0"/>
                </a:solidFill>
              </a:rPr>
              <a:t>Supports learners as they return to study, improve their literacy and numeracy skills, gain a qualification, and broaden their employment options</a:t>
            </a:r>
            <a:endParaRPr lang="en-A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418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FA1D3-D58E-47F8-87B0-955244CB0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>
            <a:normAutofit/>
          </a:bodyPr>
          <a:lstStyle/>
          <a:p>
            <a:r>
              <a:rPr lang="en-AU" sz="4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Learning categories/priorities</a:t>
            </a:r>
            <a:br>
              <a:rPr lang="en-AU" sz="2800" dirty="0"/>
            </a:br>
            <a:endParaRPr lang="en-AU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2DC8A-7CC8-43B2-8F74-D5C679EB9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78125"/>
            <a:ext cx="9144000" cy="2479675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rgbClr val="00B0F0"/>
                </a:solidFill>
              </a:rPr>
              <a:t>Designed by providers using a learner-centred approach, focused on one of three learning categories identified by the ACFE board as important to the future growth &amp; success of individuals and communities</a:t>
            </a:r>
          </a:p>
          <a:p>
            <a:r>
              <a:rPr lang="en-AU" dirty="0">
                <a:solidFill>
                  <a:srgbClr val="00B0F0"/>
                </a:solidFill>
              </a:rPr>
              <a:t>“Creating pathways to further qualification and/or employment”</a:t>
            </a:r>
          </a:p>
          <a:p>
            <a:endParaRPr lang="en-AU" sz="2800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499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07B14-D04D-49DC-A6C1-3BDB5A23D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69145"/>
          </a:xfrm>
        </p:spPr>
        <p:txBody>
          <a:bodyPr>
            <a:normAutofit/>
          </a:bodyPr>
          <a:lstStyle/>
          <a:p>
            <a:r>
              <a:rPr lang="en-AU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Adult Literacy &amp; Numeracy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3AD136-0804-44E9-A36B-6250327E03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27606"/>
            <a:ext cx="9144000" cy="2430194"/>
          </a:xfrm>
        </p:spPr>
        <p:txBody>
          <a:bodyPr>
            <a:normAutofit/>
          </a:bodyPr>
          <a:lstStyle/>
          <a:p>
            <a:endParaRPr lang="en-AU" dirty="0"/>
          </a:p>
          <a:p>
            <a:r>
              <a:rPr lang="en-AU" b="1" i="1" dirty="0"/>
              <a:t> </a:t>
            </a:r>
            <a:endParaRPr lang="en-AU" dirty="0"/>
          </a:p>
          <a:p>
            <a:r>
              <a:rPr lang="en-AU" dirty="0">
                <a:solidFill>
                  <a:srgbClr val="00B0F0"/>
                </a:solidFill>
              </a:rPr>
              <a:t>Training that helps to improve communication and a persons ability to interpret &amp; effectively communicate mathematical information &amp; ideas</a:t>
            </a:r>
          </a:p>
        </p:txBody>
      </p:sp>
    </p:spTree>
    <p:extLst>
      <p:ext uri="{BB962C8B-B14F-4D97-AF65-F5344CB8AC3E}">
        <p14:creationId xmlns:p14="http://schemas.microsoft.com/office/powerpoint/2010/main" val="3409153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68B8C-677C-4CE4-92EC-AF2A83945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LEARN LOCAL: </a:t>
            </a:r>
            <a:br>
              <a:rPr lang="en-US" sz="3200" dirty="0"/>
            </a:br>
            <a:endParaRPr lang="en-AU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8BCD23-3B45-45FE-A2C7-934E0FB463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08092"/>
            <a:ext cx="9144000" cy="2349708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>
                <a:solidFill>
                  <a:schemeClr val="accent5"/>
                </a:solidFill>
              </a:rPr>
              <a:t>State Government funded</a:t>
            </a:r>
          </a:p>
          <a:p>
            <a:r>
              <a:rPr lang="en-US" sz="2800" dirty="0">
                <a:solidFill>
                  <a:schemeClr val="accent5"/>
                </a:solidFill>
              </a:rPr>
              <a:t> </a:t>
            </a:r>
            <a:br>
              <a:rPr lang="en-US" sz="2800" dirty="0">
                <a:solidFill>
                  <a:schemeClr val="accent5"/>
                </a:solidFill>
              </a:rPr>
            </a:br>
            <a:r>
              <a:rPr lang="en-US" sz="2800" dirty="0">
                <a:solidFill>
                  <a:schemeClr val="accent5"/>
                </a:solidFill>
              </a:rPr>
              <a:t>ACFE Board </a:t>
            </a:r>
            <a:br>
              <a:rPr lang="en-US" sz="2800" dirty="0">
                <a:solidFill>
                  <a:schemeClr val="accent5"/>
                </a:solidFill>
              </a:rPr>
            </a:br>
            <a:r>
              <a:rPr lang="en-US" sz="2800" dirty="0">
                <a:solidFill>
                  <a:schemeClr val="accent5"/>
                </a:solidFill>
              </a:rPr>
              <a:t>ACFE Regional council  </a:t>
            </a:r>
          </a:p>
          <a:p>
            <a:br>
              <a:rPr lang="en-US" sz="2800" dirty="0">
                <a:solidFill>
                  <a:schemeClr val="accent5"/>
                </a:solidFill>
              </a:rPr>
            </a:br>
            <a:r>
              <a:rPr lang="en-US" sz="2800" dirty="0">
                <a:solidFill>
                  <a:schemeClr val="accent5"/>
                </a:solidFill>
              </a:rPr>
              <a:t>28 Learn Locals Providers in Gippsland …. </a:t>
            </a:r>
          </a:p>
          <a:p>
            <a:r>
              <a:rPr lang="en-US" sz="2800" dirty="0">
                <a:solidFill>
                  <a:schemeClr val="accent5"/>
                </a:solidFill>
              </a:rPr>
              <a:t>That’s where YOU come in!</a:t>
            </a:r>
            <a:endParaRPr lang="en-AU" sz="28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371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E0BBF-0C50-4079-9960-6C4B2068B0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58129"/>
          </a:xfrm>
        </p:spPr>
        <p:txBody>
          <a:bodyPr>
            <a:normAutofit/>
          </a:bodyPr>
          <a:lstStyle/>
          <a:p>
            <a:r>
              <a:rPr lang="en-AU" sz="4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Digital Literacy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57F7E6-3020-41A9-9B50-91833762D5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29508"/>
            <a:ext cx="9144000" cy="2965938"/>
          </a:xfrm>
        </p:spPr>
        <p:txBody>
          <a:bodyPr>
            <a:normAutofit/>
          </a:bodyPr>
          <a:lstStyle/>
          <a:p>
            <a:endParaRPr lang="en-AU" dirty="0"/>
          </a:p>
          <a:p>
            <a:r>
              <a:rPr lang="en-AU" b="1" i="1" dirty="0"/>
              <a:t> </a:t>
            </a:r>
            <a:endParaRPr lang="en-AU" dirty="0"/>
          </a:p>
          <a:p>
            <a:r>
              <a:rPr lang="en-AU" sz="2600" dirty="0">
                <a:solidFill>
                  <a:srgbClr val="00B0F0"/>
                </a:solidFill>
              </a:rPr>
              <a:t>Training that improves </a:t>
            </a:r>
            <a:r>
              <a:rPr lang="en-AU" sz="2600" b="1" dirty="0">
                <a:solidFill>
                  <a:srgbClr val="00B0F0"/>
                </a:solidFill>
              </a:rPr>
              <a:t>skills needed to live, learn, and work </a:t>
            </a:r>
            <a:r>
              <a:rPr lang="en-AU" sz="2600" dirty="0">
                <a:solidFill>
                  <a:srgbClr val="00B0F0"/>
                </a:solidFill>
              </a:rPr>
              <a:t>in a society where communication and access to information is increasingly through digital technologies like internet platforms, social media, and mobile device transferable </a:t>
            </a:r>
            <a:r>
              <a:rPr lang="en-AU" sz="2600" b="1" dirty="0">
                <a:solidFill>
                  <a:srgbClr val="00B0F0"/>
                </a:solidFill>
              </a:rPr>
              <a:t>skills needed by an individual to make them ‘employable</a:t>
            </a:r>
            <a:r>
              <a:rPr lang="en-AU" sz="2600" dirty="0">
                <a:solidFill>
                  <a:srgbClr val="00B0F0"/>
                </a:solidFill>
              </a:rPr>
              <a:t>’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99961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43BEE-BCD5-4B64-B08D-FF1B168A2E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98099"/>
          </a:xfrm>
        </p:spPr>
        <p:txBody>
          <a:bodyPr>
            <a:normAutofit/>
          </a:bodyPr>
          <a:lstStyle/>
          <a:p>
            <a:r>
              <a:rPr lang="en-AU" sz="4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Vocational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596BD4-C1F8-4AF6-AB64-502363611D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20463"/>
            <a:ext cx="9144000" cy="2168768"/>
          </a:xfrm>
        </p:spPr>
        <p:txBody>
          <a:bodyPr>
            <a:normAutofit lnSpcReduction="10000"/>
          </a:bodyPr>
          <a:lstStyle/>
          <a:p>
            <a:endParaRPr lang="en-AU" dirty="0"/>
          </a:p>
          <a:p>
            <a:r>
              <a:rPr lang="en-AU" b="1" i="1" dirty="0"/>
              <a:t> </a:t>
            </a:r>
            <a:endParaRPr lang="en-AU" dirty="0"/>
          </a:p>
          <a:p>
            <a:r>
              <a:rPr lang="en-AU" sz="3800" dirty="0">
                <a:solidFill>
                  <a:srgbClr val="00B0F0"/>
                </a:solidFill>
              </a:rPr>
              <a:t> </a:t>
            </a:r>
            <a:r>
              <a:rPr lang="en-AU" sz="2800" dirty="0">
                <a:solidFill>
                  <a:srgbClr val="00B0F0"/>
                </a:solidFill>
              </a:rPr>
              <a:t>Training that emphasizes skills and knowledge required for a particular job function (such as typing or data entry) or a trade (such as carpentry or welding)</a:t>
            </a:r>
            <a:endParaRPr lang="en-AU" sz="2800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308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CD9D3-9244-4F3D-8D7D-C0EAE2998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28468"/>
            <a:ext cx="9144000" cy="1294227"/>
          </a:xfrm>
        </p:spPr>
        <p:txBody>
          <a:bodyPr>
            <a:normAutofit/>
          </a:bodyPr>
          <a:lstStyle/>
          <a:p>
            <a:r>
              <a:rPr lang="en-AU" sz="4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Build employability skills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8772A9-857E-4595-92EC-881CE41D9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49305"/>
            <a:ext cx="9144000" cy="3477064"/>
          </a:xfrm>
        </p:spPr>
        <p:txBody>
          <a:bodyPr>
            <a:normAutofit fontScale="32500" lnSpcReduction="20000"/>
          </a:bodyPr>
          <a:lstStyle/>
          <a:p>
            <a:endParaRPr lang="en-AU" dirty="0"/>
          </a:p>
          <a:p>
            <a:r>
              <a:rPr lang="en-AU" sz="7400" dirty="0">
                <a:solidFill>
                  <a:srgbClr val="00B0F0"/>
                </a:solidFill>
              </a:rPr>
              <a:t>Communication Skills</a:t>
            </a:r>
          </a:p>
          <a:p>
            <a:r>
              <a:rPr lang="en-AU" sz="7400" dirty="0">
                <a:solidFill>
                  <a:srgbClr val="00B0F0"/>
                </a:solidFill>
              </a:rPr>
              <a:t>Teamwork Skills</a:t>
            </a:r>
          </a:p>
          <a:p>
            <a:r>
              <a:rPr lang="en-AU" sz="7400" dirty="0">
                <a:solidFill>
                  <a:srgbClr val="00B0F0"/>
                </a:solidFill>
              </a:rPr>
              <a:t>Problem Solving skills</a:t>
            </a:r>
          </a:p>
          <a:p>
            <a:r>
              <a:rPr lang="en-AU" sz="7400" dirty="0">
                <a:solidFill>
                  <a:srgbClr val="00B0F0"/>
                </a:solidFill>
              </a:rPr>
              <a:t>Initiative &amp; enterprise skills</a:t>
            </a:r>
          </a:p>
          <a:p>
            <a:r>
              <a:rPr lang="en-AU" sz="7400" dirty="0">
                <a:solidFill>
                  <a:srgbClr val="00B0F0"/>
                </a:solidFill>
              </a:rPr>
              <a:t>Planning &amp; Organisational skills</a:t>
            </a:r>
          </a:p>
          <a:p>
            <a:r>
              <a:rPr lang="en-AU" sz="7400" dirty="0">
                <a:solidFill>
                  <a:srgbClr val="00B0F0"/>
                </a:solidFill>
              </a:rPr>
              <a:t>Self-management skills</a:t>
            </a:r>
          </a:p>
          <a:p>
            <a:r>
              <a:rPr lang="en-AU" sz="7400" dirty="0">
                <a:solidFill>
                  <a:srgbClr val="00B0F0"/>
                </a:solidFill>
              </a:rPr>
              <a:t>Learning skills</a:t>
            </a:r>
          </a:p>
          <a:p>
            <a:r>
              <a:rPr lang="en-AU" sz="7400" dirty="0">
                <a:solidFill>
                  <a:srgbClr val="00B0F0"/>
                </a:solidFill>
              </a:rPr>
              <a:t>Technology Skills</a:t>
            </a:r>
          </a:p>
        </p:txBody>
      </p:sp>
    </p:spTree>
    <p:extLst>
      <p:ext uri="{BB962C8B-B14F-4D97-AF65-F5344CB8AC3E}">
        <p14:creationId xmlns:p14="http://schemas.microsoft.com/office/powerpoint/2010/main" val="2647252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84BC7-ADB0-4028-B2F7-0D3B2A1F3A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05022"/>
          </a:xfrm>
        </p:spPr>
        <p:txBody>
          <a:bodyPr>
            <a:normAutofit/>
          </a:bodyPr>
          <a:lstStyle/>
          <a:p>
            <a:r>
              <a:rPr lang="en-AU" sz="4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Quality Framework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B66477-6B06-4F03-BDE1-1AE81CB4F7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24554"/>
            <a:ext cx="9144000" cy="2233246"/>
          </a:xfrm>
        </p:spPr>
        <p:txBody>
          <a:bodyPr>
            <a:noAutofit/>
          </a:bodyPr>
          <a:lstStyle/>
          <a:p>
            <a:r>
              <a:rPr lang="en-AU" dirty="0">
                <a:solidFill>
                  <a:srgbClr val="00B0F0"/>
                </a:solidFill>
              </a:rPr>
              <a:t>Gippsland Learn Local organisations have a proven track record for delivering quality assured, relevant and highly effective, pre-accredited courses that close learning and training gaps that exist in their local communities and help individuals </a:t>
            </a:r>
            <a:r>
              <a:rPr lang="en-AU" b="1" dirty="0">
                <a:solidFill>
                  <a:srgbClr val="00B0F0"/>
                </a:solidFill>
              </a:rPr>
              <a:t>build pathways to study or work locally.</a:t>
            </a:r>
          </a:p>
          <a:p>
            <a:r>
              <a:rPr lang="en-AU" dirty="0">
                <a:solidFill>
                  <a:srgbClr val="00B0F0"/>
                </a:solidFill>
              </a:rPr>
              <a:t>A key instrument driving this success stems from the use of the </a:t>
            </a:r>
          </a:p>
          <a:p>
            <a:r>
              <a:rPr lang="en-AU" dirty="0">
                <a:solidFill>
                  <a:srgbClr val="00B0F0"/>
                </a:solidFill>
              </a:rPr>
              <a:t>ACFE Board’s Pre-Accredited Quality Framework</a:t>
            </a:r>
          </a:p>
        </p:txBody>
      </p:sp>
    </p:spTree>
    <p:extLst>
      <p:ext uri="{BB962C8B-B14F-4D97-AF65-F5344CB8AC3E}">
        <p14:creationId xmlns:p14="http://schemas.microsoft.com/office/powerpoint/2010/main" val="3242386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42B02-7365-464D-B383-8C40E88900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sz="4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Pre-accredited Quality Framework has a focus on:</a:t>
            </a:r>
            <a:br>
              <a:rPr lang="en-AU" sz="40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endParaRPr lang="en-AU" sz="40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9F5F33-2485-436D-A6D7-4F0CC7B4E7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AU" sz="3200" dirty="0">
                <a:solidFill>
                  <a:srgbClr val="00B0F0"/>
                </a:solidFill>
              </a:rPr>
              <a:t>Course design</a:t>
            </a:r>
          </a:p>
          <a:p>
            <a:r>
              <a:rPr lang="en-AU" sz="3200" dirty="0">
                <a:solidFill>
                  <a:srgbClr val="00B0F0"/>
                </a:solidFill>
              </a:rPr>
              <a:t>Learner centred approach</a:t>
            </a:r>
          </a:p>
          <a:p>
            <a:r>
              <a:rPr lang="en-AU" sz="3200" dirty="0">
                <a:solidFill>
                  <a:srgbClr val="00B0F0"/>
                </a:solidFill>
              </a:rPr>
              <a:t>Quality teaching</a:t>
            </a:r>
          </a:p>
        </p:txBody>
      </p:sp>
    </p:spTree>
    <p:extLst>
      <p:ext uri="{BB962C8B-B14F-4D97-AF65-F5344CB8AC3E}">
        <p14:creationId xmlns:p14="http://schemas.microsoft.com/office/powerpoint/2010/main" val="40072774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08C04-AB60-4EAB-BE9B-D59A7ECA61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55762"/>
          </a:xfrm>
        </p:spPr>
        <p:txBody>
          <a:bodyPr/>
          <a:lstStyle/>
          <a:p>
            <a:r>
              <a:rPr lang="en-AU" dirty="0">
                <a:solidFill>
                  <a:srgbClr val="0070C0"/>
                </a:solidFill>
                <a:latin typeface="Arial Rounded MT Bold" panose="020F0704030504030204" pitchFamily="34" charset="0"/>
              </a:rPr>
              <a:t>Why Learn Local?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A2866E-41A4-4F09-858A-FB62095E0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79298"/>
            <a:ext cx="9144000" cy="2078502"/>
          </a:xfrm>
        </p:spPr>
        <p:txBody>
          <a:bodyPr>
            <a:noAutofit/>
          </a:bodyPr>
          <a:lstStyle/>
          <a:p>
            <a:pPr algn="l"/>
            <a:r>
              <a:rPr lang="en-AU" dirty="0">
                <a:solidFill>
                  <a:srgbClr val="00B0F0"/>
                </a:solidFill>
              </a:rPr>
              <a:t>Each year, over 28,000 Victorians from a wide range of backgrounds choose to participate in Learn Local training: 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B0F0"/>
                </a:solidFill>
              </a:rPr>
              <a:t> it is close to home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B0F0"/>
                </a:solidFill>
              </a:rPr>
              <a:t>a friendly environment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B0F0"/>
                </a:solidFill>
              </a:rPr>
              <a:t>teachers with a genuine commitment and passion in helping participants succeed</a:t>
            </a:r>
          </a:p>
        </p:txBody>
      </p:sp>
    </p:spTree>
    <p:extLst>
      <p:ext uri="{BB962C8B-B14F-4D97-AF65-F5344CB8AC3E}">
        <p14:creationId xmlns:p14="http://schemas.microsoft.com/office/powerpoint/2010/main" val="4233584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1889D-565D-4FB4-9525-BBFDC456D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D64245A-BC26-49D0-8C77-B83834939A5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471" y="914400"/>
            <a:ext cx="2308609" cy="526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718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4BA02-D127-40DC-A65A-12EA25EF5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4310846-F04F-44D8-BEBD-510DA1460C2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12" y="1983545"/>
            <a:ext cx="2527716" cy="343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71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9B23B-2718-41DB-A2EC-D8F6C2E978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>
                <a:solidFill>
                  <a:srgbClr val="0070C0"/>
                </a:solidFill>
                <a:latin typeface="Arial Rounded MT Bold" panose="020F0704030504030204" pitchFamily="34" charset="0"/>
              </a:rPr>
              <a:t>What difference do you make?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D14FD-A7D6-4D95-9B44-754BFDA54A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438680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86C4D-B3C7-43B9-A3E1-418781EF9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70671"/>
          </a:xfrm>
        </p:spPr>
        <p:txBody>
          <a:bodyPr>
            <a:noAutofit/>
          </a:bodyPr>
          <a:lstStyle/>
          <a:p>
            <a:r>
              <a:rPr lang="en-AU" sz="4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Learn Local supports individuals and community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5E2D9C-566A-4F66-8DFC-7E8551F68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60321"/>
            <a:ext cx="9144000" cy="3499338"/>
          </a:xfrm>
        </p:spPr>
        <p:txBody>
          <a:bodyPr>
            <a:noAutofit/>
          </a:bodyPr>
          <a:lstStyle/>
          <a:p>
            <a:r>
              <a:rPr lang="en-AU" sz="3200" dirty="0">
                <a:solidFill>
                  <a:srgbClr val="00B0F0"/>
                </a:solidFill>
              </a:rPr>
              <a:t>Building confidence</a:t>
            </a:r>
          </a:p>
          <a:p>
            <a:r>
              <a:rPr lang="en-AU" sz="3200" dirty="0">
                <a:solidFill>
                  <a:srgbClr val="00B0F0"/>
                </a:solidFill>
              </a:rPr>
              <a:t>Changing careers</a:t>
            </a:r>
          </a:p>
          <a:p>
            <a:r>
              <a:rPr lang="en-AU" sz="3200" dirty="0">
                <a:solidFill>
                  <a:srgbClr val="00B0F0"/>
                </a:solidFill>
              </a:rPr>
              <a:t>Industry specific skills</a:t>
            </a:r>
          </a:p>
          <a:p>
            <a:r>
              <a:rPr lang="en-AU" sz="3200" dirty="0">
                <a:solidFill>
                  <a:srgbClr val="00B0F0"/>
                </a:solidFill>
              </a:rPr>
              <a:t>Building new skills</a:t>
            </a:r>
          </a:p>
        </p:txBody>
      </p:sp>
    </p:spTree>
    <p:extLst>
      <p:ext uri="{BB962C8B-B14F-4D97-AF65-F5344CB8AC3E}">
        <p14:creationId xmlns:p14="http://schemas.microsoft.com/office/powerpoint/2010/main" val="3291417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997839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AU" sz="3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ADULT, COMMUNITY AND FURTHER EDUCATION BOARD STRATEGY</a:t>
            </a:r>
          </a:p>
          <a:p>
            <a:pPr algn="ctr"/>
            <a:r>
              <a:rPr lang="en-AU" sz="3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</a:p>
          <a:p>
            <a:pPr algn="ctr"/>
            <a:r>
              <a:rPr lang="en-AU" sz="3200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2020 – 2025</a:t>
            </a:r>
          </a:p>
        </p:txBody>
      </p:sp>
    </p:spTree>
    <p:extLst>
      <p:ext uri="{BB962C8B-B14F-4D97-AF65-F5344CB8AC3E}">
        <p14:creationId xmlns:p14="http://schemas.microsoft.com/office/powerpoint/2010/main" val="8160589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1A7C1-66C1-41F7-B79B-BBB7D1DA2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25415"/>
          </a:xfrm>
        </p:spPr>
        <p:txBody>
          <a:bodyPr>
            <a:noAutofit/>
          </a:bodyPr>
          <a:lstStyle/>
          <a:p>
            <a:r>
              <a:rPr lang="en-AU" sz="4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Learners stories……………..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2816FE-B7A7-43BF-9EF5-82905A77D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29132"/>
            <a:ext cx="9144000" cy="2528668"/>
          </a:xfrm>
        </p:spPr>
        <p:txBody>
          <a:bodyPr>
            <a:normAutofit fontScale="92500" lnSpcReduction="20000"/>
          </a:bodyPr>
          <a:lstStyle/>
          <a:p>
            <a:r>
              <a:rPr lang="en-AU" dirty="0">
                <a:solidFill>
                  <a:srgbClr val="00B0F0"/>
                </a:solidFill>
              </a:rPr>
              <a:t>……</a:t>
            </a:r>
            <a:r>
              <a:rPr lang="en-AU" sz="2600" dirty="0">
                <a:solidFill>
                  <a:srgbClr val="00B0F0"/>
                </a:solidFill>
              </a:rPr>
              <a:t>provide a human portrayal of how Learn Local has impacted their lives.</a:t>
            </a:r>
          </a:p>
          <a:p>
            <a:br>
              <a:rPr lang="en-AU" sz="2600" dirty="0">
                <a:solidFill>
                  <a:srgbClr val="00B0F0"/>
                </a:solidFill>
              </a:rPr>
            </a:br>
            <a:r>
              <a:rPr lang="en-AU" sz="2600" dirty="0">
                <a:solidFill>
                  <a:srgbClr val="00B0F0"/>
                </a:solidFill>
              </a:rPr>
              <a:t>Learn Local has collected numerous case studies from learners and key industry sectors</a:t>
            </a:r>
          </a:p>
          <a:p>
            <a:r>
              <a:rPr lang="en-AU" sz="2600" dirty="0">
                <a:solidFill>
                  <a:srgbClr val="00B0F0"/>
                </a:solidFill>
              </a:rPr>
              <a:t>We want more………..</a:t>
            </a:r>
          </a:p>
          <a:p>
            <a:br>
              <a:rPr lang="en-AU" dirty="0">
                <a:solidFill>
                  <a:srgbClr val="00B0F0"/>
                </a:solidFill>
                <a:latin typeface="Arial Narrow" panose="020B0606020202030204" pitchFamily="34" charset="0"/>
              </a:rPr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791295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CCEBD-19E6-442A-A371-F8661F90D4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>
                <a:solidFill>
                  <a:srgbClr val="0070C0"/>
                </a:solidFill>
                <a:latin typeface="Arial Rounded MT Bold" panose="020F0704030504030204" pitchFamily="34" charset="0"/>
              </a:rPr>
              <a:t>Stories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C31769-C84D-4671-A310-1ED47B8B77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97592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4246B-82E2-493C-89C1-6F7A5B045E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37957"/>
          </a:xfrm>
        </p:spPr>
        <p:txBody>
          <a:bodyPr/>
          <a:lstStyle/>
          <a:p>
            <a:r>
              <a:rPr lang="en-AU" dirty="0">
                <a:solidFill>
                  <a:srgbClr val="0070C0"/>
                </a:solidFill>
                <a:latin typeface="Arial Rounded MT Bold" panose="020F0704030504030204" pitchFamily="34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538543-BA9B-4AF8-8695-745707254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73180"/>
            <a:ext cx="9144000" cy="2484620"/>
          </a:xfrm>
        </p:spPr>
        <p:txBody>
          <a:bodyPr>
            <a:noAutofit/>
          </a:bodyPr>
          <a:lstStyle/>
          <a:p>
            <a:r>
              <a:rPr lang="en-AU" sz="2000" dirty="0">
                <a:solidFill>
                  <a:srgbClr val="00B0F0"/>
                </a:solidFill>
              </a:rPr>
              <a:t>Additional stories and resources visit the Learn Local and Gippsland Learn Local websites:  </a:t>
            </a:r>
          </a:p>
          <a:p>
            <a:r>
              <a:rPr lang="en-AU" sz="2000" dirty="0">
                <a:solidFill>
                  <a:srgbClr val="00B0F0"/>
                </a:solidFill>
              </a:rPr>
              <a:t> </a:t>
            </a:r>
            <a:r>
              <a:rPr lang="en-AU" sz="2000" u="sng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</a:t>
            </a:r>
            <a:r>
              <a:rPr lang="en-AU" u="sng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gippslandlearnlocal</a:t>
            </a:r>
            <a:r>
              <a:rPr lang="en-AU" sz="2000" u="sng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.community/</a:t>
            </a:r>
            <a:br>
              <a:rPr lang="en-AU" sz="2000" dirty="0">
                <a:solidFill>
                  <a:srgbClr val="00B0F0"/>
                </a:solidFill>
              </a:rPr>
            </a:br>
            <a:r>
              <a:rPr lang="en-AU" sz="2000" u="sng" dirty="0">
                <a:solidFill>
                  <a:srgbClr val="00B0F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https://learnlocal.org.au/stories-from-learners/</a:t>
            </a:r>
            <a:endParaRPr lang="en-AU" sz="2000" u="sng" dirty="0">
              <a:solidFill>
                <a:srgbClr val="00B0F0"/>
              </a:solidFill>
            </a:endParaRPr>
          </a:p>
          <a:p>
            <a:r>
              <a:rPr lang="en-AU" sz="2000" dirty="0">
                <a:solidFill>
                  <a:srgbClr val="00B0F0"/>
                </a:solidFill>
              </a:rPr>
              <a:t>Course Guides – do you know they exist and how do you use them?</a:t>
            </a:r>
          </a:p>
          <a:p>
            <a:r>
              <a:rPr lang="en-AU" sz="2000" dirty="0">
                <a:solidFill>
                  <a:srgbClr val="00B0F0"/>
                </a:solidFill>
              </a:rPr>
              <a:t>Other Learn Locals – how do we partner, share and support each other?</a:t>
            </a:r>
            <a:br>
              <a:rPr lang="en-AU" sz="2000" dirty="0">
                <a:solidFill>
                  <a:srgbClr val="00B0F0"/>
                </a:solidFill>
              </a:rPr>
            </a:b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2713572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668250-0872-4E57-9C68-822CDB8856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>
                <a:solidFill>
                  <a:srgbClr val="0070C0"/>
                </a:solidFill>
                <a:latin typeface="Arial Rounded MT Bold" panose="020F0704030504030204" pitchFamily="34" charset="0"/>
              </a:rPr>
              <a:t>Loving YOUR Learn Local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F17A3D4-598A-45C4-961E-FD3E9C8F09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>
                <a:solidFill>
                  <a:srgbClr val="00B0F0"/>
                </a:solidFill>
              </a:rPr>
              <a:t>What next?</a:t>
            </a:r>
          </a:p>
          <a:p>
            <a:r>
              <a:rPr lang="en-AU" dirty="0">
                <a:solidFill>
                  <a:srgbClr val="00B0F0"/>
                </a:solidFill>
              </a:rPr>
              <a:t>What support, ideas or resources do you need?</a:t>
            </a:r>
          </a:p>
        </p:txBody>
      </p:sp>
    </p:spTree>
    <p:extLst>
      <p:ext uri="{BB962C8B-B14F-4D97-AF65-F5344CB8AC3E}">
        <p14:creationId xmlns:p14="http://schemas.microsoft.com/office/powerpoint/2010/main" val="22395574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2EC82-EE29-4AAD-B831-297BD5930D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EB2FE4-8DB6-4B62-AA25-D16644B6A6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 descr="LYLL_140819_Logo">
            <a:extLst>
              <a:ext uri="{FF2B5EF4-FFF2-40B4-BE49-F238E27FC236}">
                <a16:creationId xmlns:a16="http://schemas.microsoft.com/office/drawing/2014/main" id="{CFB1CDCA-26FE-42A5-9F5C-9DE7A492BBE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" t="7303" r="11237" b="16573"/>
          <a:stretch>
            <a:fillRect/>
          </a:stretch>
        </p:blipFill>
        <p:spPr bwMode="auto">
          <a:xfrm>
            <a:off x="4687887" y="1600201"/>
            <a:ext cx="3301870" cy="3120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9011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50BDE-31E0-4B27-BDF8-7B6CFE2B7C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>
                <a:solidFill>
                  <a:srgbClr val="0070C0"/>
                </a:solidFill>
                <a:latin typeface="Arial Rounded MT Bold" panose="020F0704030504030204" pitchFamily="34" charset="0"/>
              </a:rPr>
              <a:t>Strategic principles</a:t>
            </a:r>
            <a:br>
              <a:rPr lang="en-AU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endParaRPr lang="en-AU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132182-18B4-4F81-9F14-4A964257A6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37875"/>
            <a:ext cx="9144000" cy="2019925"/>
          </a:xfrm>
        </p:spPr>
        <p:txBody>
          <a:bodyPr>
            <a:normAutofit fontScale="25000" lnSpcReduction="20000"/>
          </a:bodyPr>
          <a:lstStyle/>
          <a:p>
            <a:r>
              <a:rPr lang="en-AU" sz="9600" dirty="0">
                <a:solidFill>
                  <a:schemeClr val="accent5"/>
                </a:solidFill>
              </a:rPr>
              <a:t>Talks about………………</a:t>
            </a:r>
          </a:p>
          <a:p>
            <a:r>
              <a:rPr lang="en-AU" sz="9600" dirty="0">
                <a:solidFill>
                  <a:schemeClr val="accent5"/>
                </a:solidFill>
              </a:rPr>
              <a:t>Local needs</a:t>
            </a:r>
          </a:p>
          <a:p>
            <a:r>
              <a:rPr lang="en-AU" sz="9600" dirty="0">
                <a:solidFill>
                  <a:schemeClr val="accent5"/>
                </a:solidFill>
              </a:rPr>
              <a:t>Local communities</a:t>
            </a:r>
          </a:p>
          <a:p>
            <a:r>
              <a:rPr lang="en-AU" sz="9600" dirty="0">
                <a:solidFill>
                  <a:schemeClr val="accent5"/>
                </a:solidFill>
              </a:rPr>
              <a:t>Social and economic impact</a:t>
            </a:r>
          </a:p>
          <a:p>
            <a:r>
              <a:rPr lang="en-AU" sz="9600" dirty="0">
                <a:solidFill>
                  <a:schemeClr val="accent5"/>
                </a:solidFill>
              </a:rPr>
              <a:t>Partners</a:t>
            </a:r>
          </a:p>
          <a:p>
            <a:r>
              <a:rPr lang="en-AU" sz="9600" dirty="0">
                <a:solidFill>
                  <a:schemeClr val="accent5"/>
                </a:solidFill>
              </a:rPr>
              <a:t>Collaboration – partners, each other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23165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4903" y="1136469"/>
            <a:ext cx="583909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Strategic directions………………</a:t>
            </a:r>
            <a:endParaRPr lang="en-AU" sz="36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0070C0"/>
                </a:solidFill>
              </a:rPr>
              <a:t>Continuing to successfully engage….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0070C0"/>
                </a:solidFill>
              </a:rPr>
              <a:t>Developing partnerships…………..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0070C0"/>
                </a:solidFill>
              </a:rPr>
              <a:t>Championing and communicating the value….</a:t>
            </a:r>
          </a:p>
        </p:txBody>
      </p:sp>
    </p:spTree>
    <p:extLst>
      <p:ext uri="{BB962C8B-B14F-4D97-AF65-F5344CB8AC3E}">
        <p14:creationId xmlns:p14="http://schemas.microsoft.com/office/powerpoint/2010/main" val="1350737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9037" y="1750423"/>
            <a:ext cx="872427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000" b="1" dirty="0">
                <a:solidFill>
                  <a:srgbClr val="0070C0"/>
                </a:solidFill>
              </a:rPr>
              <a:t>Learn Local providers</a:t>
            </a:r>
          </a:p>
          <a:p>
            <a:r>
              <a:rPr lang="en-AU" sz="4000" b="1" dirty="0">
                <a:solidFill>
                  <a:srgbClr val="0070C0"/>
                </a:solidFill>
              </a:rPr>
              <a:t>Strategic Plan………</a:t>
            </a:r>
          </a:p>
          <a:p>
            <a:endParaRPr lang="en-AU" sz="2400" b="1" dirty="0">
              <a:solidFill>
                <a:srgbClr val="0070C0"/>
              </a:solidFill>
            </a:endParaRPr>
          </a:p>
          <a:p>
            <a:r>
              <a:rPr lang="en-AU" sz="2400" b="1" dirty="0">
                <a:solidFill>
                  <a:srgbClr val="0070C0"/>
                </a:solidFill>
              </a:rPr>
              <a:t>Assume your individual Strat Plan has a goal around………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B0F0"/>
                </a:solidFill>
                <a:cs typeface="Arial" panose="020B0604020202020204" pitchFamily="34" charset="0"/>
              </a:rPr>
              <a:t>Improving education and training outcomes for Adult Learners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B0F0"/>
                </a:solidFill>
                <a:cs typeface="Arial" panose="020B0604020202020204" pitchFamily="34" charset="0"/>
              </a:rPr>
              <a:t>Viable Delivery- (full classes 6-8 people min)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B0F0"/>
                </a:solidFill>
                <a:cs typeface="Arial" panose="020B0604020202020204" pitchFamily="34" charset="0"/>
              </a:rPr>
              <a:t>Training that leads to jobs or further study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0B0F0"/>
                </a:solidFill>
                <a:cs typeface="Arial" panose="020B0604020202020204" pitchFamily="34" charset="0"/>
              </a:rPr>
              <a:t>Marketing and/or promotion??</a:t>
            </a:r>
          </a:p>
          <a:p>
            <a:endParaRPr lang="en-A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1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4ACFE-10AE-4EBE-8A6E-F634E8045D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What is your role?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3B3154-7588-4FDE-9420-A46C721FCE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AU" sz="3200" dirty="0">
                <a:solidFill>
                  <a:srgbClr val="00B0F0"/>
                </a:solidFill>
                <a:latin typeface="Arial Narrow" panose="020B0606020202030204" pitchFamily="34" charset="0"/>
              </a:rPr>
              <a:t>The obvious one is good governance!!!</a:t>
            </a:r>
          </a:p>
          <a:p>
            <a:r>
              <a:rPr lang="en-AU" sz="3200" dirty="0">
                <a:solidFill>
                  <a:srgbClr val="00B0F0"/>
                </a:solidFill>
                <a:latin typeface="Arial Narrow" panose="020B0606020202030204" pitchFamily="34" charset="0"/>
              </a:rPr>
              <a:t>The not so obvious role is……………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1386818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1863" y="901336"/>
            <a:ext cx="90917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sz="2400" b="1" dirty="0">
              <a:solidFill>
                <a:srgbClr val="0070C0"/>
              </a:solidFill>
            </a:endParaRPr>
          </a:p>
          <a:p>
            <a:pPr algn="ctr"/>
            <a:endParaRPr lang="en-AU" sz="4800" b="1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algn="ctr"/>
            <a:endParaRPr lang="en-AU" sz="4800" b="1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AU" sz="4800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A CHAMPION</a:t>
            </a:r>
          </a:p>
          <a:p>
            <a:endParaRPr lang="en-A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836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0490E-3104-4BE3-9F27-AC60171D70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>
                <a:solidFill>
                  <a:srgbClr val="0070C0"/>
                </a:solidFill>
                <a:latin typeface="Arial Rounded MT Bold" panose="020F0704030504030204" pitchFamily="34" charset="0"/>
              </a:rPr>
              <a:t>Champion</a:t>
            </a:r>
            <a:br>
              <a:rPr lang="en-AU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en-AU" dirty="0">
                <a:solidFill>
                  <a:srgbClr val="0070C0"/>
                </a:solidFill>
                <a:latin typeface="Arial Rounded MT Bold" panose="020F0704030504030204" pitchFamily="34" charset="0"/>
              </a:rPr>
              <a:t>……a definition</a:t>
            </a:r>
            <a:br>
              <a:rPr lang="en-AU" dirty="0">
                <a:solidFill>
                  <a:srgbClr val="0070C0"/>
                </a:solidFill>
              </a:rPr>
            </a:b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5FAAAB-D3C1-4C91-91DF-C0866A0CAC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70200"/>
            <a:ext cx="9144000" cy="2387600"/>
          </a:xfrm>
        </p:spPr>
        <p:txBody>
          <a:bodyPr>
            <a:normAutofit fontScale="85000" lnSpcReduction="20000"/>
          </a:bodyPr>
          <a:lstStyle/>
          <a:p>
            <a:r>
              <a:rPr lang="en-AU" sz="4000" dirty="0">
                <a:solidFill>
                  <a:schemeClr val="accent5"/>
                </a:solidFill>
              </a:rPr>
              <a:t>“</a:t>
            </a:r>
            <a:r>
              <a:rPr lang="en-AU" sz="3400" dirty="0">
                <a:solidFill>
                  <a:schemeClr val="accent5"/>
                </a:solidFill>
              </a:rPr>
              <a:t>Champions are people/organisations who take on an issue or project and are </a:t>
            </a:r>
            <a:r>
              <a:rPr lang="en-AU" sz="3400" b="1" dirty="0">
                <a:solidFill>
                  <a:schemeClr val="accent5"/>
                </a:solidFill>
              </a:rPr>
              <a:t>fearless </a:t>
            </a:r>
            <a:r>
              <a:rPr lang="en-AU" sz="3400" dirty="0">
                <a:solidFill>
                  <a:schemeClr val="accent5"/>
                </a:solidFill>
              </a:rPr>
              <a:t>in raising awareness and support for it.” </a:t>
            </a:r>
          </a:p>
          <a:p>
            <a:r>
              <a:rPr lang="en-AU" sz="3400" dirty="0">
                <a:solidFill>
                  <a:schemeClr val="accent5"/>
                </a:solidFill>
              </a:rPr>
              <a:t>A champion does not have to be an expert or highly skilled. </a:t>
            </a:r>
          </a:p>
          <a:p>
            <a:r>
              <a:rPr lang="en-AU" sz="3400" dirty="0">
                <a:solidFill>
                  <a:schemeClr val="accent5"/>
                </a:solidFill>
              </a:rPr>
              <a:t>A champion does need information, awareness and understanding.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82926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1143</Words>
  <Application>Microsoft Office PowerPoint</Application>
  <PresentationFormat>Widescreen</PresentationFormat>
  <Paragraphs>188</Paragraphs>
  <Slides>34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Arial Narrow</vt:lpstr>
      <vt:lpstr>Arial Rounded MT Bold</vt:lpstr>
      <vt:lpstr>Calibri</vt:lpstr>
      <vt:lpstr>Calibri Light</vt:lpstr>
      <vt:lpstr>Office Theme</vt:lpstr>
      <vt:lpstr>Love YOUR Learn Local</vt:lpstr>
      <vt:lpstr>LEARN LOCAL:  </vt:lpstr>
      <vt:lpstr>PowerPoint Presentation</vt:lpstr>
      <vt:lpstr>Strategic principles </vt:lpstr>
      <vt:lpstr>PowerPoint Presentation</vt:lpstr>
      <vt:lpstr>PowerPoint Presentation</vt:lpstr>
      <vt:lpstr>What is your role?</vt:lpstr>
      <vt:lpstr>PowerPoint Presentation</vt:lpstr>
      <vt:lpstr>Champion ……a definition </vt:lpstr>
      <vt:lpstr>PowerPoint Presentation</vt:lpstr>
      <vt:lpstr>PowerPoint Presentation</vt:lpstr>
      <vt:lpstr>PowerPoint Presentation</vt:lpstr>
      <vt:lpstr>PowerPoint Presentation</vt:lpstr>
      <vt:lpstr>Some information………</vt:lpstr>
      <vt:lpstr>Adult education…… </vt:lpstr>
      <vt:lpstr>Pre-accredited training…………. </vt:lpstr>
      <vt:lpstr>What is unique about Learn Local? </vt:lpstr>
      <vt:lpstr>Learning categories/priorities </vt:lpstr>
      <vt:lpstr>Adult Literacy &amp; Numeracy</vt:lpstr>
      <vt:lpstr>Digital Literacy</vt:lpstr>
      <vt:lpstr>Vocational training</vt:lpstr>
      <vt:lpstr>Build employability skills</vt:lpstr>
      <vt:lpstr>Quality Framework</vt:lpstr>
      <vt:lpstr>Pre-accredited Quality Framework has a focus on: </vt:lpstr>
      <vt:lpstr>Why Learn Local?</vt:lpstr>
      <vt:lpstr>PowerPoint Presentation</vt:lpstr>
      <vt:lpstr>PowerPoint Presentation</vt:lpstr>
      <vt:lpstr>What difference do you make?</vt:lpstr>
      <vt:lpstr>Learn Local supports individuals and community</vt:lpstr>
      <vt:lpstr>Learners stories……………..</vt:lpstr>
      <vt:lpstr>Stories</vt:lpstr>
      <vt:lpstr>Resources</vt:lpstr>
      <vt:lpstr>Loving YOUR Learn Local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Josie Rose</dc:creator>
  <cp:lastModifiedBy>Christine Brooks</cp:lastModifiedBy>
  <cp:revision>63</cp:revision>
  <cp:lastPrinted>2019-11-11T05:34:29Z</cp:lastPrinted>
  <dcterms:created xsi:type="dcterms:W3CDTF">2019-11-08T05:31:58Z</dcterms:created>
  <dcterms:modified xsi:type="dcterms:W3CDTF">2020-08-14T00:36:33Z</dcterms:modified>
</cp:coreProperties>
</file>